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0"/>
  </p:notesMasterIdLst>
  <p:sldIdLst>
    <p:sldId id="256" r:id="rId2"/>
    <p:sldId id="268" r:id="rId3"/>
    <p:sldId id="267" r:id="rId4"/>
    <p:sldId id="266" r:id="rId5"/>
    <p:sldId id="273" r:id="rId6"/>
    <p:sldId id="269" r:id="rId7"/>
    <p:sldId id="272" r:id="rId8"/>
    <p:sldId id="27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39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59FDDF-6E9E-440B-9C04-EEC718287CD8}" type="datetimeFigureOut">
              <a:rPr lang="ru-RU" smtClean="0"/>
              <a:pPr/>
              <a:t>чт 19.03.20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EB224-C791-4624-AA13-31A4EEF2C1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128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EB224-C791-4624-AA13-31A4EEF2C12D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024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чт 19.03.20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чт 19.03.20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чт 19.03.20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чт 19.03.20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чт 19.03.20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чт 19.03.20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чт 19.03.20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чт 19.03.20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чт 19.03.20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чт 19.03.20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чт 19.03.20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чт 19.03.20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10400" y="692696"/>
            <a:ext cx="1981200" cy="4896544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МЗОШ№1 </a:t>
            </a:r>
            <a:r>
              <a:rPr lang="ru-RU" dirty="0" err="1"/>
              <a:t>імені</a:t>
            </a:r>
            <a:r>
              <a:rPr lang="ru-RU" dirty="0"/>
              <a:t> Олега </a:t>
            </a:r>
            <a:r>
              <a:rPr lang="ru-RU" dirty="0" err="1"/>
              <a:t>Ольжича</a:t>
            </a:r>
            <a:r>
              <a:rPr lang="ru-RU" dirty="0"/>
              <a:t>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err="1"/>
              <a:t>Миколаївський</a:t>
            </a:r>
            <a:r>
              <a:rPr lang="ru-RU" dirty="0"/>
              <a:t> </a:t>
            </a:r>
            <a:r>
              <a:rPr lang="ru-RU" dirty="0" err="1"/>
              <a:t>Економічний</a:t>
            </a:r>
            <a:r>
              <a:rPr lang="ru-RU" dirty="0"/>
              <a:t> </a:t>
            </a:r>
            <a:r>
              <a:rPr lang="ru-RU" dirty="0" err="1"/>
              <a:t>Ліцей</a:t>
            </a:r>
            <a:r>
              <a:rPr lang="ru-RU" dirty="0"/>
              <a:t> № </a:t>
            </a:r>
            <a:r>
              <a:rPr lang="ru-RU" dirty="0" smtClean="0"/>
              <a:t>2</a:t>
            </a:r>
          </a:p>
          <a:p>
            <a:endParaRPr lang="ru-RU" dirty="0"/>
          </a:p>
          <a:p>
            <a:r>
              <a:rPr lang="ru-RU" dirty="0" err="1" smtClean="0"/>
              <a:t>Академія</a:t>
            </a:r>
            <a:r>
              <a:rPr lang="ru-RU" dirty="0" smtClean="0"/>
              <a:t> </a:t>
            </a:r>
            <a:r>
              <a:rPr lang="ru-RU" dirty="0" err="1"/>
              <a:t>дитячої</a:t>
            </a:r>
            <a:r>
              <a:rPr lang="ru-RU" dirty="0"/>
              <a:t> </a:t>
            </a:r>
            <a:r>
              <a:rPr lang="ru-RU" dirty="0" err="1" smtClean="0"/>
              <a:t>творчості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МЗОШ </a:t>
            </a:r>
            <a:r>
              <a:rPr lang="ru-RU" dirty="0"/>
              <a:t>№ </a:t>
            </a:r>
            <a:r>
              <a:rPr lang="ru-RU" dirty="0" smtClean="0"/>
              <a:t>19</a:t>
            </a:r>
          </a:p>
          <a:p>
            <a:endParaRPr lang="ru-RU" dirty="0" smtClean="0"/>
          </a:p>
          <a:p>
            <a:r>
              <a:rPr lang="ru-RU" dirty="0" err="1" smtClean="0"/>
              <a:t>Миколаївський</a:t>
            </a:r>
            <a:r>
              <a:rPr lang="ru-RU" dirty="0" smtClean="0"/>
              <a:t> </a:t>
            </a:r>
            <a:r>
              <a:rPr lang="ru-RU" dirty="0" err="1"/>
              <a:t>морський</a:t>
            </a:r>
            <a:r>
              <a:rPr lang="ru-RU" dirty="0"/>
              <a:t> </a:t>
            </a:r>
            <a:r>
              <a:rPr lang="ru-RU" dirty="0" err="1"/>
              <a:t>ліцей</a:t>
            </a:r>
            <a:r>
              <a:rPr lang="ru-RU" dirty="0"/>
              <a:t> </a:t>
            </a:r>
            <a:r>
              <a:rPr lang="ru-RU" dirty="0" err="1"/>
              <a:t>імені</a:t>
            </a:r>
            <a:r>
              <a:rPr lang="ru-RU" dirty="0"/>
              <a:t> </a:t>
            </a:r>
            <a:r>
              <a:rPr lang="ru-RU" dirty="0" err="1"/>
              <a:t>професора</a:t>
            </a:r>
            <a:r>
              <a:rPr lang="ru-RU" dirty="0"/>
              <a:t> М. </a:t>
            </a:r>
            <a:r>
              <a:rPr lang="ru-RU" dirty="0" smtClean="0"/>
              <a:t>Александрова</a:t>
            </a:r>
          </a:p>
          <a:p>
            <a:endParaRPr lang="ru-RU" dirty="0"/>
          </a:p>
          <a:p>
            <a:r>
              <a:rPr lang="ru-RU" dirty="0" err="1" smtClean="0"/>
              <a:t>Миколаївська</a:t>
            </a:r>
            <a:r>
              <a:rPr lang="ru-RU" dirty="0" smtClean="0"/>
              <a:t> ЗОШ </a:t>
            </a:r>
            <a:r>
              <a:rPr lang="ru-RU" dirty="0"/>
              <a:t>№</a:t>
            </a:r>
            <a:r>
              <a:rPr lang="ru-RU" dirty="0" smtClean="0"/>
              <a:t>11</a:t>
            </a:r>
          </a:p>
          <a:p>
            <a:endParaRPr lang="ru-RU" dirty="0" smtClean="0"/>
          </a:p>
          <a:p>
            <a:r>
              <a:rPr lang="ru-RU" dirty="0" err="1"/>
              <a:t>Миколаївська</a:t>
            </a:r>
            <a:r>
              <a:rPr lang="ru-RU" dirty="0"/>
              <a:t> </a:t>
            </a:r>
            <a:r>
              <a:rPr lang="ru-RU" dirty="0" err="1"/>
              <a:t>гімназія</a:t>
            </a:r>
            <a:r>
              <a:rPr lang="ru-RU" dirty="0"/>
              <a:t> №2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Порівняльний</a:t>
            </a:r>
            <a:r>
              <a:rPr lang="ru-RU" dirty="0"/>
              <a:t> </a:t>
            </a:r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, </a:t>
            </a:r>
            <a:r>
              <a:rPr lang="ru-RU" dirty="0" err="1"/>
              <a:t>виконаних</a:t>
            </a:r>
            <a:r>
              <a:rPr lang="ru-RU" dirty="0"/>
              <a:t> за </a:t>
            </a:r>
            <a:r>
              <a:rPr lang="ru-RU" dirty="0" err="1"/>
              <a:t>кошти</a:t>
            </a:r>
            <a:r>
              <a:rPr lang="ru-RU" dirty="0"/>
              <a:t> </a:t>
            </a:r>
            <a:r>
              <a:rPr lang="ru-RU" dirty="0" err="1"/>
              <a:t>благодійної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r>
              <a:rPr lang="ru-RU" dirty="0"/>
              <a:t> та за </a:t>
            </a:r>
            <a:r>
              <a:rPr lang="ru-RU" dirty="0" err="1"/>
              <a:t>бюджетні</a:t>
            </a:r>
            <a:r>
              <a:rPr lang="ru-RU" dirty="0"/>
              <a:t> </a:t>
            </a:r>
            <a:r>
              <a:rPr lang="ru-RU" dirty="0" err="1"/>
              <a:t>кошти</a:t>
            </a:r>
            <a:r>
              <a:rPr lang="ru-RU" dirty="0"/>
              <a:t> у 2019 р.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6669359"/>
            <a:ext cx="9144000" cy="34634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500" b="1" i="1" dirty="0" smtClean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Практики громадських префектів</a:t>
            </a:r>
            <a:endParaRPr lang="ru-RU" sz="2500" b="1" i="1" dirty="0">
              <a:solidFill>
                <a:schemeClr val="tx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78732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Підвищення</a:t>
            </a:r>
            <a:r>
              <a:rPr lang="ru-RU" dirty="0" smtClean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шляхом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прозорості</a:t>
            </a:r>
            <a:r>
              <a:rPr lang="ru-RU" dirty="0"/>
              <a:t> </a:t>
            </a:r>
            <a:r>
              <a:rPr lang="ru-RU" dirty="0" smtClean="0"/>
              <a:t>та </a:t>
            </a:r>
            <a:r>
              <a:rPr lang="ru-RU" dirty="0" err="1"/>
              <a:t>цілеспрямованості</a:t>
            </a:r>
            <a:r>
              <a:rPr lang="ru-RU" dirty="0"/>
              <a:t> на </a:t>
            </a:r>
            <a:r>
              <a:rPr lang="ru-RU" dirty="0" smtClean="0"/>
              <a:t>результат, 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вимог</a:t>
            </a:r>
            <a:r>
              <a:rPr lang="ru-RU" dirty="0"/>
              <a:t> ПЦМ </a:t>
            </a:r>
            <a:r>
              <a:rPr lang="ru-RU" dirty="0" smtClean="0"/>
              <a:t>у бюджетному </a:t>
            </a:r>
            <a:r>
              <a:rPr lang="ru-RU" dirty="0" err="1" smtClean="0"/>
              <a:t>процесі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Мета </a:t>
            </a:r>
            <a:r>
              <a:rPr lang="ru-RU" dirty="0" err="1"/>
              <a:t>дослідження</a:t>
            </a:r>
            <a:r>
              <a:rPr lang="ru-RU" dirty="0"/>
              <a:t>: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780928"/>
            <a:ext cx="3456384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6669359"/>
            <a:ext cx="9144000" cy="34634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500" b="1" i="1" dirty="0" smtClean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Практики громадських префектів</a:t>
            </a:r>
            <a:endParaRPr lang="ru-RU" sz="2500" b="1" i="1" dirty="0">
              <a:solidFill>
                <a:schemeClr val="tx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49785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139952" y="1719071"/>
            <a:ext cx="4648940" cy="4407408"/>
          </a:xfrm>
        </p:spPr>
        <p:txBody>
          <a:bodyPr/>
          <a:lstStyle/>
          <a:p>
            <a:endParaRPr lang="ru-RU" dirty="0"/>
          </a:p>
          <a:p>
            <a:r>
              <a:rPr lang="ru-RU" dirty="0" err="1"/>
              <a:t>Об'єктом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є система </a:t>
            </a:r>
            <a:r>
              <a:rPr lang="ru-RU" dirty="0" err="1"/>
              <a:t>формування</a:t>
            </a:r>
            <a:r>
              <a:rPr lang="ru-RU" dirty="0"/>
              <a:t> і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фінансуються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</a:t>
            </a:r>
            <a:r>
              <a:rPr lang="ru-RU" dirty="0" smtClean="0"/>
              <a:t>(2019р) та </a:t>
            </a:r>
            <a:r>
              <a:rPr lang="ru-RU" dirty="0"/>
              <a:t>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</a:t>
            </a:r>
            <a:r>
              <a:rPr lang="ru-RU" dirty="0" err="1"/>
              <a:t>благодійних</a:t>
            </a:r>
            <a:r>
              <a:rPr lang="ru-RU" dirty="0"/>
              <a:t> </a:t>
            </a:r>
            <a:r>
              <a:rPr lang="ru-RU" dirty="0" err="1"/>
              <a:t>внесків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404664"/>
            <a:ext cx="8381260" cy="1054394"/>
          </a:xfrm>
        </p:spPr>
        <p:txBody>
          <a:bodyPr/>
          <a:lstStyle/>
          <a:p>
            <a:r>
              <a:rPr lang="ru-RU" dirty="0" err="1" smtClean="0"/>
              <a:t>Об'єкт</a:t>
            </a:r>
            <a:r>
              <a:rPr lang="ru-RU" dirty="0" smtClean="0"/>
              <a:t>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</a:p>
        </p:txBody>
      </p:sp>
      <p:pic>
        <p:nvPicPr>
          <p:cNvPr id="1026" name="Picture 2" descr="https://lh3.googleusercontent.com/proxy/eXU3awLxzjjveLz8f9lUPkzxp7ATpLkKqKRzUCmLjOOY_uejZJVbsTmPoNhwC2Rp1Uc-ZntcXSU2YtesrEzWZtGpPKys3tEJbM1Jk7rxbRk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42862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6669359"/>
            <a:ext cx="9144000" cy="34634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500" b="1" i="1" dirty="0" smtClean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Практики громадських префектів</a:t>
            </a:r>
            <a:endParaRPr lang="ru-RU" sz="2500" b="1" i="1" dirty="0">
              <a:solidFill>
                <a:schemeClr val="tx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02728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0999" y="1719071"/>
            <a:ext cx="8151441" cy="4407408"/>
          </a:xfrm>
        </p:spPr>
        <p:txBody>
          <a:bodyPr/>
          <a:lstStyle/>
          <a:p>
            <a:r>
              <a:rPr lang="ru-RU" dirty="0" err="1" smtClean="0"/>
              <a:t>Гіпотези</a:t>
            </a:r>
            <a:r>
              <a:rPr lang="ru-RU" dirty="0" smtClean="0"/>
              <a:t> </a:t>
            </a:r>
            <a:r>
              <a:rPr lang="ru-RU" dirty="0" err="1"/>
              <a:t>дослідження</a:t>
            </a:r>
            <a:r>
              <a:rPr lang="ru-RU" dirty="0" smtClean="0"/>
              <a:t>:</a:t>
            </a:r>
          </a:p>
          <a:p>
            <a:pPr marL="45720" indent="0">
              <a:buNone/>
            </a:pPr>
            <a:endParaRPr lang="ru-RU" dirty="0"/>
          </a:p>
          <a:p>
            <a:r>
              <a:rPr lang="ru-RU" dirty="0"/>
              <a:t>1. </a:t>
            </a: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факторів</a:t>
            </a:r>
            <a:r>
              <a:rPr lang="ru-RU" dirty="0"/>
              <a:t> </a:t>
            </a:r>
            <a:r>
              <a:rPr lang="ru-RU" dirty="0" err="1"/>
              <a:t>подвійного</a:t>
            </a:r>
            <a:r>
              <a:rPr lang="ru-RU" dirty="0"/>
              <a:t> </a:t>
            </a:r>
            <a:r>
              <a:rPr lang="ru-RU" dirty="0" err="1"/>
              <a:t>фінансування</a:t>
            </a:r>
            <a:r>
              <a:rPr lang="ru-RU" dirty="0"/>
              <a:t> </a:t>
            </a:r>
            <a:r>
              <a:rPr lang="ru-RU" dirty="0" err="1"/>
              <a:t>однакових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 за </a:t>
            </a:r>
            <a:r>
              <a:rPr lang="ru-RU" dirty="0" err="1"/>
              <a:t>кошти</a:t>
            </a:r>
            <a:r>
              <a:rPr lang="ru-RU" dirty="0"/>
              <a:t> </a:t>
            </a:r>
            <a:r>
              <a:rPr lang="ru-RU" dirty="0" err="1"/>
              <a:t>міського</a:t>
            </a:r>
            <a:r>
              <a:rPr lang="ru-RU" dirty="0"/>
              <a:t> </a:t>
            </a:r>
            <a:r>
              <a:rPr lang="ru-RU" dirty="0" err="1"/>
              <a:t>бюджетв</a:t>
            </a:r>
            <a:r>
              <a:rPr lang="ru-RU" dirty="0"/>
              <a:t> і за </a:t>
            </a:r>
            <a:r>
              <a:rPr lang="ru-RU" dirty="0" err="1"/>
              <a:t>кошти</a:t>
            </a:r>
            <a:r>
              <a:rPr lang="ru-RU" dirty="0"/>
              <a:t> </a:t>
            </a:r>
            <a:r>
              <a:rPr lang="ru-RU" dirty="0" err="1"/>
              <a:t>благотоворітель</a:t>
            </a:r>
            <a:r>
              <a:rPr lang="ru-RU" dirty="0"/>
              <a:t>-них </a:t>
            </a:r>
            <a:r>
              <a:rPr lang="ru-RU" dirty="0" err="1"/>
              <a:t>внесків</a:t>
            </a:r>
            <a:r>
              <a:rPr lang="ru-RU" dirty="0" smtClean="0"/>
              <a:t>.</a:t>
            </a:r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Гипотезы исследования: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986" y="3501008"/>
            <a:ext cx="5671299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6669359"/>
            <a:ext cx="9144000" cy="34634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500" b="1" i="1" dirty="0" smtClean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Практики громадських префектів</a:t>
            </a:r>
            <a:endParaRPr lang="ru-RU" sz="2500" b="1" i="1" dirty="0">
              <a:solidFill>
                <a:schemeClr val="tx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48690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0999" y="1719071"/>
            <a:ext cx="5127105" cy="4662257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dirty="0" err="1"/>
              <a:t>Гіпотези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 smtClean="0"/>
              <a:t>:</a:t>
            </a:r>
          </a:p>
          <a:p>
            <a:pPr marL="45720" indent="0">
              <a:buNone/>
            </a:pPr>
            <a:endParaRPr lang="ru-RU" dirty="0"/>
          </a:p>
          <a:p>
            <a:r>
              <a:rPr lang="ru-RU" dirty="0"/>
              <a:t>2. </a:t>
            </a: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факторів</a:t>
            </a:r>
            <a:r>
              <a:rPr lang="ru-RU" dirty="0"/>
              <a:t> </a:t>
            </a:r>
            <a:r>
              <a:rPr lang="ru-RU" dirty="0" err="1"/>
              <a:t>фінансування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 </a:t>
            </a:r>
            <a:r>
              <a:rPr lang="ru-RU" dirty="0" err="1"/>
              <a:t>виключно</a:t>
            </a:r>
            <a:r>
              <a:rPr lang="ru-RU" dirty="0"/>
              <a:t> за </a:t>
            </a:r>
            <a:r>
              <a:rPr lang="ru-RU" dirty="0" err="1"/>
              <a:t>кошти</a:t>
            </a:r>
            <a:r>
              <a:rPr lang="ru-RU" dirty="0"/>
              <a:t> </a:t>
            </a:r>
            <a:r>
              <a:rPr lang="ru-RU" dirty="0" err="1" smtClean="0"/>
              <a:t>благотоворітельних</a:t>
            </a:r>
            <a:r>
              <a:rPr lang="ru-RU" dirty="0" smtClean="0"/>
              <a:t> </a:t>
            </a:r>
            <a:r>
              <a:rPr lang="ru-RU" dirty="0" err="1" smtClean="0"/>
              <a:t>внесків</a:t>
            </a:r>
            <a:r>
              <a:rPr lang="ru-RU" dirty="0" smtClean="0"/>
              <a:t> без </a:t>
            </a:r>
            <a:r>
              <a:rPr lang="ru-RU" dirty="0" err="1" smtClean="0"/>
              <a:t>залучення</a:t>
            </a:r>
            <a:r>
              <a:rPr lang="ru-RU" dirty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/>
              <a:t>з </a:t>
            </a:r>
            <a:r>
              <a:rPr lang="ru-RU" dirty="0" err="1"/>
              <a:t>мінімальним</a:t>
            </a:r>
            <a:r>
              <a:rPr lang="ru-RU" dirty="0"/>
              <a:t> </a:t>
            </a:r>
            <a:r>
              <a:rPr lang="ru-RU" dirty="0" err="1"/>
              <a:t>залученням</a:t>
            </a:r>
            <a:r>
              <a:rPr lang="ru-RU" dirty="0"/>
              <a:t> бюджетного </a:t>
            </a:r>
            <a:r>
              <a:rPr lang="ru-RU" dirty="0" err="1"/>
              <a:t>фінансування</a:t>
            </a:r>
            <a:r>
              <a:rPr lang="ru-RU" dirty="0"/>
              <a:t> (без </a:t>
            </a:r>
            <a:r>
              <a:rPr lang="ru-RU" dirty="0" err="1"/>
              <a:t>включення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 в </a:t>
            </a:r>
            <a:r>
              <a:rPr lang="ru-RU" dirty="0" err="1"/>
              <a:t>клопотання</a:t>
            </a:r>
            <a:r>
              <a:rPr lang="ru-RU" dirty="0"/>
              <a:t> </a:t>
            </a:r>
            <a:r>
              <a:rPr lang="ru-RU" dirty="0" smtClean="0"/>
              <a:t> та  </a:t>
            </a:r>
            <a:r>
              <a:rPr lang="ru-RU" dirty="0" err="1"/>
              <a:t>бюджетні</a:t>
            </a:r>
            <a:r>
              <a:rPr lang="ru-RU" dirty="0"/>
              <a:t> </a:t>
            </a:r>
            <a:r>
              <a:rPr lang="ru-RU" dirty="0" err="1"/>
              <a:t>запити</a:t>
            </a:r>
            <a:r>
              <a:rPr lang="ru-RU" dirty="0"/>
              <a:t>)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Гипотезы исследования:</a:t>
            </a:r>
            <a:endParaRPr lang="ru-RU" dirty="0"/>
          </a:p>
        </p:txBody>
      </p:sp>
      <p:pic>
        <p:nvPicPr>
          <p:cNvPr id="3074" name="Picture 2" descr="Home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700808"/>
            <a:ext cx="28765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6669359"/>
            <a:ext cx="9144000" cy="34634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500" b="1" i="1" dirty="0" smtClean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Практики громадських префектів</a:t>
            </a:r>
            <a:endParaRPr lang="ru-RU" sz="2500" b="1" i="1" dirty="0">
              <a:solidFill>
                <a:schemeClr val="tx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71659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dirty="0" err="1" smtClean="0"/>
              <a:t>Фінансова</a:t>
            </a:r>
            <a:r>
              <a:rPr lang="ru-RU" dirty="0" smtClean="0"/>
              <a:t> </a:t>
            </a:r>
            <a:r>
              <a:rPr lang="ru-RU" dirty="0" err="1" smtClean="0"/>
              <a:t>звітність</a:t>
            </a:r>
            <a:r>
              <a:rPr lang="ru-RU" dirty="0" smtClean="0"/>
              <a:t> подана на сайтах </a:t>
            </a:r>
            <a:r>
              <a:rPr lang="ru-RU" dirty="0" err="1" smtClean="0"/>
              <a:t>майже</a:t>
            </a:r>
            <a:r>
              <a:rPr lang="ru-RU" dirty="0" smtClean="0"/>
              <a:t>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навчальних</a:t>
            </a:r>
            <a:r>
              <a:rPr lang="ru-RU" dirty="0" smtClean="0"/>
              <a:t> </a:t>
            </a:r>
            <a:r>
              <a:rPr lang="ru-RU" dirty="0" err="1" smtClean="0"/>
              <a:t>закладів</a:t>
            </a:r>
            <a:r>
              <a:rPr lang="ru-RU" dirty="0" smtClean="0"/>
              <a:t> не в </a:t>
            </a:r>
            <a:r>
              <a:rPr lang="ru-RU" dirty="0" err="1" smtClean="0"/>
              <a:t>повному</a:t>
            </a:r>
            <a:r>
              <a:rPr lang="ru-RU" dirty="0" smtClean="0"/>
              <a:t> </a:t>
            </a:r>
            <a:r>
              <a:rPr lang="ru-RU" dirty="0" err="1" smtClean="0"/>
              <a:t>обсязі</a:t>
            </a:r>
            <a:r>
              <a:rPr lang="ru-RU" dirty="0" smtClean="0"/>
              <a:t> та у </a:t>
            </a:r>
            <a:r>
              <a:rPr lang="ru-RU" dirty="0" err="1" smtClean="0"/>
              <a:t>різних</a:t>
            </a:r>
            <a:r>
              <a:rPr lang="ru-RU" dirty="0" smtClean="0"/>
              <a:t> форматах. Таким чином, </a:t>
            </a:r>
            <a:r>
              <a:rPr lang="ru-RU" dirty="0" err="1" smtClean="0"/>
              <a:t>неможливо</a:t>
            </a:r>
            <a:r>
              <a:rPr lang="ru-RU" dirty="0" smtClean="0"/>
              <a:t> провести </a:t>
            </a:r>
            <a:r>
              <a:rPr lang="ru-RU" dirty="0" err="1" smtClean="0"/>
              <a:t>якісне</a:t>
            </a:r>
            <a:r>
              <a:rPr lang="ru-RU" dirty="0" smtClean="0"/>
              <a:t> </a:t>
            </a:r>
            <a:r>
              <a:rPr lang="ru-RU" dirty="0" err="1" smtClean="0"/>
              <a:t>дослідження</a:t>
            </a:r>
            <a:r>
              <a:rPr lang="ru-RU" dirty="0" smtClean="0"/>
              <a:t> на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 з </a:t>
            </a:r>
            <a:r>
              <a:rPr lang="ru-RU" dirty="0" err="1" smtClean="0"/>
              <a:t>відкритих</a:t>
            </a:r>
            <a:r>
              <a:rPr lang="ru-RU" dirty="0" smtClean="0"/>
              <a:t> </a:t>
            </a:r>
            <a:r>
              <a:rPr lang="ru-RU" dirty="0" err="1" smtClean="0"/>
              <a:t>джерел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Є </a:t>
            </a:r>
            <a:r>
              <a:rPr lang="ru-RU" dirty="0" err="1" smtClean="0"/>
              <a:t>ознаки</a:t>
            </a:r>
            <a:r>
              <a:rPr lang="ru-RU" dirty="0" smtClean="0"/>
              <a:t> </a:t>
            </a:r>
            <a:r>
              <a:rPr lang="ru-RU" dirty="0" err="1" smtClean="0"/>
              <a:t>подвійного</a:t>
            </a:r>
            <a:r>
              <a:rPr lang="ru-RU" dirty="0" smtClean="0"/>
              <a:t> </a:t>
            </a:r>
            <a:r>
              <a:rPr lang="ru-RU" dirty="0" err="1"/>
              <a:t>фінансування</a:t>
            </a:r>
            <a:r>
              <a:rPr lang="ru-RU" dirty="0"/>
              <a:t> </a:t>
            </a:r>
            <a:r>
              <a:rPr lang="ru-RU" dirty="0" err="1"/>
              <a:t>однакових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 за </a:t>
            </a:r>
            <a:r>
              <a:rPr lang="ru-RU" dirty="0" err="1"/>
              <a:t>бюджетні</a:t>
            </a:r>
            <a:r>
              <a:rPr lang="ru-RU" dirty="0"/>
              <a:t> </a:t>
            </a:r>
            <a:r>
              <a:rPr lang="ru-RU" dirty="0" err="1"/>
              <a:t>кошти</a:t>
            </a:r>
            <a:r>
              <a:rPr lang="ru-RU" dirty="0"/>
              <a:t> і за </a:t>
            </a:r>
            <a:r>
              <a:rPr lang="ru-RU" dirty="0" err="1"/>
              <a:t>кошти</a:t>
            </a:r>
            <a:r>
              <a:rPr lang="ru-RU" dirty="0"/>
              <a:t> </a:t>
            </a:r>
            <a:r>
              <a:rPr lang="ru-RU" dirty="0" err="1"/>
              <a:t>благодійної</a:t>
            </a:r>
            <a:r>
              <a:rPr lang="ru-RU" dirty="0"/>
              <a:t> </a:t>
            </a:r>
            <a:r>
              <a:rPr lang="ru-RU" dirty="0" err="1" smtClean="0"/>
              <a:t>допомоги</a:t>
            </a: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r>
              <a:rPr lang="ru-RU" dirty="0"/>
              <a:t>Є </a:t>
            </a:r>
            <a:r>
              <a:rPr lang="ru-RU" dirty="0" err="1"/>
              <a:t>ознаки</a:t>
            </a:r>
            <a:r>
              <a:rPr lang="ru-RU" dirty="0"/>
              <a:t> </a:t>
            </a:r>
            <a:r>
              <a:rPr lang="ru-RU" dirty="0" err="1"/>
              <a:t>щорічного</a:t>
            </a:r>
            <a:r>
              <a:rPr lang="ru-RU" dirty="0"/>
              <a:t> </a:t>
            </a:r>
            <a:r>
              <a:rPr lang="ru-RU" dirty="0" err="1"/>
              <a:t>фінансування</a:t>
            </a:r>
            <a:r>
              <a:rPr lang="ru-RU" dirty="0"/>
              <a:t>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 </a:t>
            </a:r>
            <a:r>
              <a:rPr lang="ru-RU" dirty="0" err="1"/>
              <a:t>виключно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</a:t>
            </a:r>
            <a:r>
              <a:rPr lang="ru-RU" dirty="0" err="1"/>
              <a:t>благодійних</a:t>
            </a:r>
            <a:r>
              <a:rPr lang="ru-RU" dirty="0"/>
              <a:t> </a:t>
            </a:r>
            <a:r>
              <a:rPr lang="ru-RU" dirty="0" err="1"/>
              <a:t>внесків</a:t>
            </a:r>
            <a:r>
              <a:rPr lang="ru-RU" dirty="0"/>
              <a:t> без </a:t>
            </a:r>
            <a:r>
              <a:rPr lang="ru-RU" dirty="0" err="1"/>
              <a:t>включення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 в </a:t>
            </a:r>
            <a:r>
              <a:rPr lang="ru-RU" dirty="0" err="1"/>
              <a:t>клопотання</a:t>
            </a:r>
            <a:r>
              <a:rPr lang="ru-RU" dirty="0"/>
              <a:t> </a:t>
            </a:r>
            <a:r>
              <a:rPr lang="ru-RU" dirty="0" smtClean="0"/>
              <a:t>та </a:t>
            </a:r>
            <a:r>
              <a:rPr lang="ru-RU" dirty="0" err="1" smtClean="0"/>
              <a:t>бюджетні</a:t>
            </a:r>
            <a:r>
              <a:rPr lang="ru-RU" dirty="0" smtClean="0"/>
              <a:t> </a:t>
            </a:r>
            <a:r>
              <a:rPr lang="ru-RU" dirty="0" err="1" smtClean="0"/>
              <a:t>запити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Попередні</a:t>
            </a:r>
            <a:r>
              <a:rPr lang="ru-RU" dirty="0"/>
              <a:t> </a:t>
            </a:r>
            <a:r>
              <a:rPr lang="ru-RU" dirty="0" err="1"/>
              <a:t>висновки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:</a:t>
            </a:r>
            <a:br>
              <a:rPr lang="ru-RU" dirty="0"/>
            </a:b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6669359"/>
            <a:ext cx="9144000" cy="34634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500" b="1" i="1" dirty="0" smtClean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Практики громадських префектів</a:t>
            </a:r>
            <a:endParaRPr lang="ru-RU" sz="2500" b="1" i="1" dirty="0">
              <a:solidFill>
                <a:schemeClr val="tx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20093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Забезпечити</a:t>
            </a:r>
            <a:r>
              <a:rPr lang="ru-RU" dirty="0" smtClean="0"/>
              <a:t> </a:t>
            </a:r>
            <a:r>
              <a:rPr lang="ru-RU" dirty="0" err="1" smtClean="0"/>
              <a:t>уніфіковану</a:t>
            </a:r>
            <a:r>
              <a:rPr lang="ru-RU" dirty="0" smtClean="0"/>
              <a:t> подачу </a:t>
            </a:r>
            <a:r>
              <a:rPr lang="ru-RU" dirty="0" err="1" smtClean="0"/>
              <a:t>фінансової</a:t>
            </a:r>
            <a:r>
              <a:rPr lang="ru-RU" dirty="0" smtClean="0"/>
              <a:t>  </a:t>
            </a:r>
            <a:r>
              <a:rPr lang="ru-RU" dirty="0" err="1" smtClean="0"/>
              <a:t>звітністі</a:t>
            </a:r>
            <a:r>
              <a:rPr lang="ru-RU" dirty="0" smtClean="0"/>
              <a:t> на </a:t>
            </a:r>
            <a:r>
              <a:rPr lang="ru-RU" dirty="0"/>
              <a:t>сайтах </a:t>
            </a:r>
            <a:r>
              <a:rPr lang="ru-RU" dirty="0" err="1" smtClean="0"/>
              <a:t>навчальних</a:t>
            </a:r>
            <a:r>
              <a:rPr lang="ru-RU" dirty="0" smtClean="0"/>
              <a:t> </a:t>
            </a:r>
            <a:r>
              <a:rPr lang="ru-RU" dirty="0" err="1"/>
              <a:t>закладів</a:t>
            </a:r>
            <a:r>
              <a:rPr lang="ru-RU" dirty="0"/>
              <a:t> </a:t>
            </a:r>
            <a:r>
              <a:rPr lang="ru-RU" dirty="0" smtClean="0"/>
              <a:t> у </a:t>
            </a:r>
            <a:r>
              <a:rPr lang="ru-RU" dirty="0" err="1" smtClean="0"/>
              <a:t>повному</a:t>
            </a:r>
            <a:r>
              <a:rPr lang="ru-RU" dirty="0" smtClean="0"/>
              <a:t> </a:t>
            </a:r>
            <a:r>
              <a:rPr lang="ru-RU" dirty="0" err="1"/>
              <a:t>обсязі</a:t>
            </a:r>
            <a:r>
              <a:rPr lang="ru-RU" dirty="0"/>
              <a:t> та у </a:t>
            </a:r>
            <a:r>
              <a:rPr lang="ru-RU" dirty="0" err="1"/>
              <a:t>машинозчитуваному</a:t>
            </a:r>
            <a:r>
              <a:rPr lang="ru-RU" dirty="0"/>
              <a:t> </a:t>
            </a:r>
            <a:r>
              <a:rPr lang="ru-RU" dirty="0" err="1" smtClean="0"/>
              <a:t>форматі</a:t>
            </a:r>
            <a:r>
              <a:rPr lang="ru-RU" dirty="0" smtClean="0"/>
              <a:t>.  </a:t>
            </a:r>
          </a:p>
          <a:p>
            <a:pPr marL="45720" indent="0">
              <a:buNone/>
            </a:pP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/>
              <a:t>забезпечить</a:t>
            </a:r>
            <a:r>
              <a:rPr lang="ru-RU" dirty="0"/>
              <a:t> </a:t>
            </a:r>
            <a:r>
              <a:rPr lang="ru-RU" dirty="0" err="1"/>
              <a:t>прозоре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публічних</a:t>
            </a:r>
            <a:r>
              <a:rPr lang="ru-RU" dirty="0"/>
              <a:t> </a:t>
            </a:r>
            <a:r>
              <a:rPr lang="ru-RU" dirty="0" err="1"/>
              <a:t>фінансів</a:t>
            </a:r>
            <a:r>
              <a:rPr lang="ru-RU" dirty="0"/>
              <a:t> </a:t>
            </a:r>
            <a:r>
              <a:rPr lang="ru-RU" dirty="0" smtClean="0"/>
              <a:t>та  </a:t>
            </a:r>
            <a:r>
              <a:rPr lang="ru-RU" dirty="0" err="1"/>
              <a:t>довіру</a:t>
            </a:r>
            <a:r>
              <a:rPr lang="ru-RU" dirty="0"/>
              <a:t> </a:t>
            </a:r>
            <a:r>
              <a:rPr lang="ru-RU" dirty="0" err="1" smtClean="0"/>
              <a:t>благодійників</a:t>
            </a:r>
            <a:r>
              <a:rPr lang="ru-RU" dirty="0" smtClean="0"/>
              <a:t>.</a:t>
            </a:r>
          </a:p>
          <a:p>
            <a:pPr marL="45720" indent="0">
              <a:buNone/>
            </a:pPr>
            <a:endParaRPr lang="ru-RU" dirty="0"/>
          </a:p>
          <a:p>
            <a:r>
              <a:rPr lang="ru-RU" dirty="0" err="1" smtClean="0"/>
              <a:t>Усунути</a:t>
            </a:r>
            <a:r>
              <a:rPr lang="ru-RU" dirty="0" smtClean="0"/>
              <a:t> </a:t>
            </a:r>
            <a:r>
              <a:rPr lang="ru-RU" dirty="0" err="1" smtClean="0"/>
              <a:t>ризики</a:t>
            </a:r>
            <a:r>
              <a:rPr lang="ru-RU" dirty="0" smtClean="0"/>
              <a:t> </a:t>
            </a:r>
            <a:r>
              <a:rPr lang="ru-RU" dirty="0" err="1" smtClean="0"/>
              <a:t>подвійного</a:t>
            </a:r>
            <a:r>
              <a:rPr lang="ru-RU" dirty="0" smtClean="0"/>
              <a:t> </a:t>
            </a:r>
            <a:r>
              <a:rPr lang="ru-RU" dirty="0" err="1"/>
              <a:t>фінансування</a:t>
            </a:r>
            <a:r>
              <a:rPr lang="ru-RU" dirty="0"/>
              <a:t> </a:t>
            </a:r>
            <a:r>
              <a:rPr lang="ru-RU" dirty="0" err="1"/>
              <a:t>однакових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 за </a:t>
            </a:r>
            <a:r>
              <a:rPr lang="ru-RU" dirty="0" err="1"/>
              <a:t>бюджетні</a:t>
            </a:r>
            <a:r>
              <a:rPr lang="ru-RU" dirty="0"/>
              <a:t> </a:t>
            </a:r>
            <a:r>
              <a:rPr lang="ru-RU" dirty="0" err="1"/>
              <a:t>кошти</a:t>
            </a:r>
            <a:r>
              <a:rPr lang="ru-RU" dirty="0"/>
              <a:t> </a:t>
            </a:r>
            <a:r>
              <a:rPr lang="ru-RU" dirty="0" smtClean="0"/>
              <a:t>та </a:t>
            </a:r>
            <a:r>
              <a:rPr lang="ru-RU" dirty="0"/>
              <a:t>за </a:t>
            </a:r>
            <a:r>
              <a:rPr lang="ru-RU" dirty="0" err="1"/>
              <a:t>кошти</a:t>
            </a:r>
            <a:r>
              <a:rPr lang="ru-RU" dirty="0"/>
              <a:t> </a:t>
            </a:r>
            <a:r>
              <a:rPr lang="ru-RU" dirty="0" err="1"/>
              <a:t>благодійної</a:t>
            </a:r>
            <a:r>
              <a:rPr lang="ru-RU" dirty="0"/>
              <a:t> </a:t>
            </a:r>
            <a:r>
              <a:rPr lang="ru-RU" dirty="0" err="1" smtClean="0"/>
              <a:t>допомоги</a:t>
            </a:r>
            <a:r>
              <a:rPr lang="ru-RU" dirty="0" smtClean="0"/>
              <a:t> </a:t>
            </a:r>
          </a:p>
          <a:p>
            <a:endParaRPr lang="ru-RU" dirty="0"/>
          </a:p>
          <a:p>
            <a:r>
              <a:rPr lang="ru-RU" dirty="0" err="1"/>
              <a:t>Розглядати</a:t>
            </a:r>
            <a:r>
              <a:rPr lang="ru-RU" dirty="0"/>
              <a:t> </a:t>
            </a:r>
            <a:r>
              <a:rPr lang="ru-RU" dirty="0" err="1"/>
              <a:t>благодійні</a:t>
            </a:r>
            <a:r>
              <a:rPr lang="ru-RU" dirty="0"/>
              <a:t> </a:t>
            </a:r>
            <a:r>
              <a:rPr lang="ru-RU" dirty="0" err="1"/>
              <a:t>внески</a:t>
            </a:r>
            <a:r>
              <a:rPr lang="ru-RU" dirty="0"/>
              <a:t>, як </a:t>
            </a:r>
            <a:r>
              <a:rPr lang="ru-RU" dirty="0" err="1"/>
              <a:t>допоміжний</a:t>
            </a:r>
            <a:r>
              <a:rPr lang="ru-RU" dirty="0"/>
              <a:t>, але не </a:t>
            </a:r>
            <a:r>
              <a:rPr lang="ru-RU" dirty="0" err="1"/>
              <a:t>основний</a:t>
            </a:r>
            <a:r>
              <a:rPr lang="ru-RU" dirty="0"/>
              <a:t> </a:t>
            </a:r>
            <a:r>
              <a:rPr lang="ru-RU" dirty="0" err="1"/>
              <a:t>інструмент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матеріально-технічної</a:t>
            </a:r>
            <a:r>
              <a:rPr lang="ru-RU" dirty="0"/>
              <a:t> </a:t>
            </a:r>
            <a:r>
              <a:rPr lang="ru-RU" dirty="0" err="1"/>
              <a:t>бази</a:t>
            </a:r>
            <a:r>
              <a:rPr lang="ru-RU" dirty="0"/>
              <a:t> закладу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Попередні рекомендації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6669359"/>
            <a:ext cx="9144000" cy="34634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500" b="1" i="1" dirty="0" smtClean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Практики громадських префектів</a:t>
            </a:r>
            <a:endParaRPr lang="ru-RU" sz="2500" b="1" i="1" dirty="0">
              <a:solidFill>
                <a:schemeClr val="tx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43275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kartinki-vernisazh.ru/_ph/172/2/907559631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058"/>
            <a:ext cx="8928992" cy="671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6669359"/>
            <a:ext cx="9144000" cy="34634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500" b="1" i="1" dirty="0" smtClean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Практики громадських префектів</a:t>
            </a:r>
            <a:endParaRPr lang="ru-RU" sz="2500" b="1" i="1" dirty="0">
              <a:solidFill>
                <a:schemeClr val="tx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072078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547</TotalTime>
  <Words>300</Words>
  <Application>Microsoft Office PowerPoint</Application>
  <PresentationFormat>Экран (4:3)</PresentationFormat>
  <Paragraphs>51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Batang</vt:lpstr>
      <vt:lpstr>Calibri</vt:lpstr>
      <vt:lpstr>Franklin Gothic Medium</vt:lpstr>
      <vt:lpstr>Wingdings</vt:lpstr>
      <vt:lpstr>Wingdings 2</vt:lpstr>
      <vt:lpstr>Сетка</vt:lpstr>
      <vt:lpstr> Порівняльний аналіз заходів, виконаних за кошти благодійної допомоги та за бюджетні кошти у 2019 р.</vt:lpstr>
      <vt:lpstr>Мета дослідження: </vt:lpstr>
      <vt:lpstr>Об'єкт дослідження </vt:lpstr>
      <vt:lpstr>Гипотезы исследования:</vt:lpstr>
      <vt:lpstr>Гипотезы исследования:</vt:lpstr>
      <vt:lpstr>Попередні висновки дослідження: </vt:lpstr>
      <vt:lpstr>Попередні рекомендації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Виталий</dc:creator>
  <cp:lastModifiedBy>Пользователь</cp:lastModifiedBy>
  <cp:revision>31</cp:revision>
  <dcterms:created xsi:type="dcterms:W3CDTF">2020-02-09T09:20:15Z</dcterms:created>
  <dcterms:modified xsi:type="dcterms:W3CDTF">2020-03-19T11:17:47Z</dcterms:modified>
</cp:coreProperties>
</file>